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30"/>
  </p:notesMasterIdLst>
  <p:sldIdLst>
    <p:sldId id="391" r:id="rId2"/>
    <p:sldId id="473" r:id="rId3"/>
    <p:sldId id="393" r:id="rId4"/>
    <p:sldId id="397" r:id="rId5"/>
    <p:sldId id="472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17" r:id="rId28"/>
    <p:sldId id="492" r:id="rId2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89777" autoAdjust="0"/>
  </p:normalViewPr>
  <p:slideViewPr>
    <p:cSldViewPr snapToGrid="0">
      <p:cViewPr>
        <p:scale>
          <a:sx n="100" d="100"/>
          <a:sy n="100" d="100"/>
        </p:scale>
        <p:origin x="121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Vulnerability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/>
            <a:t>Portuguese Landscape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en-US"/>
            <a:t>Common Attack Vectors</a:t>
          </a:r>
          <a:endParaRPr lang="de-DE" dirty="0"/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Vulnerability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Common Attack Vectors</a:t>
          </a:r>
          <a:endParaRPr lang="de-DE" sz="4700" kern="1200" dirty="0"/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Portuguese Landscape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19/06/2024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https://www.shodan.io/search?query=country%3Ade+port%3A%22445%22+Authentication%3A+%22disabled%22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https://images.shodan.io/?query=has_screenshot%3Atrue+country%3A%22DE%22+-screenshot.label%3Adesktop&amp;language=en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01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https://www.shodan.io/search?query=vuln%3ACVE-2014-0160+country%3Ade</a:t>
            </a:r>
          </a:p>
          <a:p>
            <a:endParaRPr lang="en-US" dirty="0"/>
          </a:p>
          <a:p>
            <a:r>
              <a:rPr lang="en-US" dirty="0"/>
              <a:t>https://www.shodan.io/search?query=vuln%3ACVE-2022-32548+country%3Ade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19/06/2024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19/06/2024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19/06/2024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19/06/2024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19/06/2024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vd.nist.gov/general/nvd-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12.emf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images.shodan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shodan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www.shodan.io/explor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www.youtube.com/watch?v=yn59HYdwzDs" TargetMode="External"/><Relationship Id="rId7" Type="http://schemas.openxmlformats.org/officeDocument/2006/relationships/hyperlink" Target="https://www.youtube.com/watch?v=QBgU0JWFY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shodan.io/search?query=vuln%3ACVE-2020-0796+country%3Ade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hyperlink" Target="https://www.shodan.io/search?query=vuln%3Ams17-010+country%3Ade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youtube.com/watch?v=SgJm0C6jzbo" TargetMode="External"/><Relationship Id="rId7" Type="http://schemas.openxmlformats.org/officeDocument/2006/relationships/hyperlink" Target="https://www.shodan.io/search?query=vuln%3ACVE-2022-32548+country%3A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www.shodan.io/search?query=vuln%3ACVE-2014-0160+country%3Ade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hyperlink" Target="https://www.youtube.com/watch?v=9ZVaj8ETCU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AMKgrzO9KQ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shodan.io/search?query=vuln%3ACVE-2019-0708+country%3Ade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shodan.io/search?query=country%3Ade+port%3A%22445%22+Authentication%3A+%22disabled%22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vnc+screenshot.label%3Aloggedin+country%3A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has_screenshot%3Atrue+country%3A%22DE%22+-screenshot.label%3Adesktop&amp;language=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6">
            <a:extLst>
              <a:ext uri="{FF2B5EF4-FFF2-40B4-BE49-F238E27FC236}">
                <a16:creationId xmlns:a16="http://schemas.microsoft.com/office/drawing/2014/main" id="{BCE7BF59-E73A-97BA-17A9-68C9162F3EE2}"/>
              </a:ext>
            </a:extLst>
          </p:cNvPr>
          <p:cNvSpPr txBox="1">
            <a:spLocks/>
          </p:cNvSpPr>
          <p:nvPr/>
        </p:nvSpPr>
        <p:spPr>
          <a:xfrm>
            <a:off x="697876" y="5423757"/>
            <a:ext cx="8455649" cy="54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PT" sz="2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A27CFE-C5D7-3EC3-3AEB-DCDBAAB23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/>
          <a:lstStyle/>
          <a:p>
            <a:pPr algn="l"/>
            <a:r>
              <a:rPr lang="de-DE" dirty="0"/>
              <a:t>Deutschland</a:t>
            </a:r>
            <a:br>
              <a:rPr lang="de-DE" dirty="0"/>
            </a:br>
            <a:r>
              <a:rPr lang="de-DE" dirty="0"/>
              <a:t>Bier, Wurst und Schwachstellen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0A2763B-408F-C926-76F1-445346627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Open Identity Summit 2024</a:t>
            </a: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Year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487301"/>
              </p:ext>
            </p:extLst>
          </p:nvPr>
        </p:nvGraphicFramePr>
        <p:xfrm>
          <a:off x="8469618" y="3014277"/>
          <a:ext cx="2197636" cy="1663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known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Statistics by Severity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Examples from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4002728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Default/No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Industrial Control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Vulnerable 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Credentials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69857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Insecure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Compromised/Leaked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Weak passwords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Reused passwords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Hacked legitime sites leaked user information and credentials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Misconfiguration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704692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– Authentication disabled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WordPress site – Configuration available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Software Vulnerabilities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29453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 - Remote Code Execution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Website – Several vulnerabilities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Attack Vectors</a:t>
            </a:r>
            <a:br>
              <a:rPr lang="en-US" dirty="0"/>
            </a:br>
            <a:r>
              <a:rPr lang="en-US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Portuguese landscape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Pedro Vieira</a:t>
            </a:r>
          </a:p>
          <a:p>
            <a:r>
              <a:rPr lang="en-US" dirty="0"/>
              <a:t>Cyber Security Engineer</a:t>
            </a:r>
          </a:p>
          <a:p>
            <a:r>
              <a:rPr lang="en-US" dirty="0"/>
              <a:t>Certified Ethical Hacker</a:t>
            </a:r>
          </a:p>
          <a:p>
            <a:r>
              <a:rPr lang="en-US" dirty="0"/>
              <a:t>Degree at University of Minho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8EC881-2AEC-D830-0317-7B4C9070CF36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9513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539373"/>
              </p:ext>
            </p:extLst>
          </p:nvPr>
        </p:nvGraphicFramePr>
        <p:xfrm>
          <a:off x="666750" y="1719261"/>
          <a:ext cx="10174288" cy="3796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32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Explore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3636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6E990585-3151-D696-9EC4-AED0AD6D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139" y="2291981"/>
            <a:ext cx="4986960" cy="3145809"/>
          </a:xfrm>
          <a:prstGeom prst="rect">
            <a:avLst/>
          </a:prstGeom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17C93A6-C0E6-4775-50FE-647A993F4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4" y="2291981"/>
            <a:ext cx="4986960" cy="31458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ABD283-4D1B-10A8-1256-BBDD908936A7}"/>
              </a:ext>
            </a:extLst>
          </p:cNvPr>
          <p:cNvSpPr txBox="1">
            <a:spLocks/>
          </p:cNvSpPr>
          <p:nvPr/>
        </p:nvSpPr>
        <p:spPr>
          <a:xfrm>
            <a:off x="666750" y="560438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hlinkClick r:id="rId6"/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E5F1-9E84-CD19-FC26-C60B0A80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76" y="2300843"/>
            <a:ext cx="5341647" cy="371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452713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Germany - SMBGhost - CVE-2020-0796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DD949DBA-7D38-0036-A110-DD6261F14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22" y="2274467"/>
            <a:ext cx="4967650" cy="858533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EB5CA6DA-B09F-15F0-6F5A-5C9A57CC0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059" y="3237153"/>
            <a:ext cx="3610479" cy="2724530"/>
          </a:xfrm>
          <a:prstGeom prst="rect">
            <a:avLst/>
          </a:prstGeom>
        </p:spPr>
      </p:pic>
      <p:pic>
        <p:nvPicPr>
          <p:cNvPr id="11" name="Picture 10">
            <a:hlinkClick r:id="rId7"/>
            <a:extLst>
              <a:ext uri="{FF2B5EF4-FFF2-40B4-BE49-F238E27FC236}">
                <a16:creationId xmlns:a16="http://schemas.microsoft.com/office/drawing/2014/main" id="{31F9EDCE-41A8-B016-13B0-08E6310CB9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  <p:pic>
        <p:nvPicPr>
          <p:cNvPr id="12" name="Picture 11">
            <a:hlinkClick r:id="rId9"/>
            <a:extLst>
              <a:ext uri="{FF2B5EF4-FFF2-40B4-BE49-F238E27FC236}">
                <a16:creationId xmlns:a16="http://schemas.microsoft.com/office/drawing/2014/main" id="{B212688D-DFD2-FD18-53B0-7A35277FC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0456" y="3271621"/>
            <a:ext cx="3600953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99877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Logjam - CVE-2022-32548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75AA7996-F302-E7D3-8F1E-35636C16E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806" y="3309832"/>
            <a:ext cx="2332318" cy="2661692"/>
          </a:xfrm>
          <a:prstGeom prst="rect">
            <a:avLst/>
          </a:prstGeom>
        </p:spPr>
      </p:pic>
      <p:pic>
        <p:nvPicPr>
          <p:cNvPr id="12" name="Picture 11">
            <a:hlinkClick r:id="rId7"/>
            <a:extLst>
              <a:ext uri="{FF2B5EF4-FFF2-40B4-BE49-F238E27FC236}">
                <a16:creationId xmlns:a16="http://schemas.microsoft.com/office/drawing/2014/main" id="{E933A41E-0D79-914B-050F-F06B8EF30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537" y="3195088"/>
            <a:ext cx="2448915" cy="2791954"/>
          </a:xfrm>
          <a:prstGeom prst="rect">
            <a:avLst/>
          </a:prstGeom>
        </p:spPr>
      </p:pic>
      <p:pic>
        <p:nvPicPr>
          <p:cNvPr id="13" name="Picture 12">
            <a:hlinkClick r:id="rId9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798" y="2396702"/>
            <a:ext cx="5002392" cy="6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  <p:pic>
        <p:nvPicPr>
          <p:cNvPr id="9" name="Picture 8">
            <a:hlinkClick r:id="rId5"/>
            <a:extLst>
              <a:ext uri="{FF2B5EF4-FFF2-40B4-BE49-F238E27FC236}">
                <a16:creationId xmlns:a16="http://schemas.microsoft.com/office/drawing/2014/main" id="{72EB83EC-804E-D57F-6565-14ADBD2F3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317" y="3271973"/>
            <a:ext cx="2477501" cy="2772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FB0B80-476C-504D-0019-7433D98C5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1385" y="2502976"/>
            <a:ext cx="4921028" cy="30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53996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132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192963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Shared Folders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B5DB0F9B-3368-BEBD-2504-82A56EC21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53" y="2661013"/>
            <a:ext cx="2496559" cy="28681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D3FC06-0F92-F2E3-066D-B848C7402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115" y="4561794"/>
            <a:ext cx="4221281" cy="1124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AF7364-1792-3E6B-8275-0D8FBBA76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605" y="2282678"/>
            <a:ext cx="4573849" cy="2134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3BD494-CC4F-354B-D446-9F417B560B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2067" y="2396519"/>
            <a:ext cx="4259397" cy="14960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DC64A5-6F08-FB2B-2742-D7255ED3F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529" y="3957518"/>
            <a:ext cx="4278454" cy="10862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42F392-19E8-5C0A-7665-66B3F1C886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394" y="5095421"/>
            <a:ext cx="5774484" cy="924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Portugal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251448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Logged In Remote Access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13982A45-13EC-810D-33CE-55F73FD6C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138" y="2281323"/>
            <a:ext cx="6007724" cy="369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Germany</a:t>
            </a:r>
            <a:br>
              <a:rPr lang="en-US" dirty="0"/>
            </a:br>
            <a:r>
              <a:rPr lang="en-US" dirty="0"/>
              <a:t>	Shodan.io - Search Engine for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84655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Webcam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F22E195C-92DD-5BEB-D0E6-51F2810A5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67" y="2231965"/>
            <a:ext cx="6113665" cy="3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0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362456"/>
            <a:ext cx="10163263" cy="3164992"/>
          </a:xfrm>
        </p:spPr>
        <p:txBody>
          <a:bodyPr>
            <a:normAutofit/>
          </a:bodyPr>
          <a:lstStyle/>
          <a:p>
            <a:pPr algn="ctr"/>
            <a:r>
              <a:rPr lang="pt-PT" sz="6600" dirty="0"/>
              <a:t>THANK YOU</a:t>
            </a:r>
            <a:br>
              <a:rPr lang="pt-PT" sz="6600" dirty="0"/>
            </a:br>
            <a:br>
              <a:rPr lang="pt-PT" sz="6600" dirty="0"/>
            </a:br>
            <a:r>
              <a:rPr lang="pt-PT" sz="66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28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9579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Boring but necessary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cap="none" dirty="0"/>
              <a:t>Information in this presentation is intended for </a:t>
            </a:r>
            <a:r>
              <a:rPr lang="en-US" b="1" u="sng" cap="none" dirty="0"/>
              <a:t>educational and awareness purposes only</a:t>
            </a:r>
            <a:r>
              <a:rPr lang="en-US" cap="none" dirty="0"/>
              <a:t>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Live presentation</a:t>
            </a:r>
            <a:r>
              <a:rPr lang="en-US" cap="none" dirty="0"/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b="1" cap="none" dirty="0"/>
              <a:t>I accept no responsibility</a:t>
            </a:r>
            <a:r>
              <a:rPr lang="en-US" cap="none" dirty="0"/>
              <a:t>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cap="none" dirty="0"/>
          </a:p>
          <a:p>
            <a:pPr>
              <a:spcBef>
                <a:spcPts val="600"/>
              </a:spcBef>
            </a:pPr>
            <a:r>
              <a:rPr lang="en-US" cap="none" dirty="0"/>
              <a:t>This presentation </a:t>
            </a:r>
            <a:r>
              <a:rPr lang="en-US" b="1" cap="none" dirty="0"/>
              <a:t>is not related</a:t>
            </a:r>
            <a:r>
              <a:rPr lang="en-US" cap="none" dirty="0"/>
              <a:t> to my work or employer.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4</a:t>
            </a:fld>
            <a:endParaRPr lang="pt-P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EF0556-C64C-D045-E242-297C60B12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369" y="2340769"/>
            <a:ext cx="2755631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Disclaimer</a:t>
            </a:r>
            <a:br>
              <a:rPr lang="pt-PT" dirty="0"/>
            </a:br>
            <a:r>
              <a:rPr lang="pt-PT" dirty="0"/>
              <a:t>	Avoid illegal activities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>
            <a:noAutofit/>
          </a:bodyPr>
          <a:lstStyle/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Some links, websites, software or other items listed may or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may not be legal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, illegal, a felony, misdemeanor, or worse, in your country.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Please make sure that you 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allowed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to browse the websites, download links and software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BEFORE USING!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Ignorance about laws or rules is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no excuse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 for illegal activities or wrongdoing.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0" i="0" u="none" strike="noStrike" kern="1200" baseline="0" dirty="0">
                <a:solidFill>
                  <a:srgbClr val="404040"/>
                </a:solidFill>
              </a:rPr>
              <a:t>Illegal activities may get you in </a:t>
            </a:r>
            <a:r>
              <a:rPr lang="en-US" b="1" i="0" u="none" strike="noStrike" kern="1200" baseline="0" dirty="0">
                <a:solidFill>
                  <a:srgbClr val="404040"/>
                </a:solidFill>
              </a:rPr>
              <a:t>trouble or arrested</a:t>
            </a:r>
            <a:r>
              <a:rPr lang="en-US" b="0" i="0" u="none" strike="noStrike" kern="1200" baseline="0" dirty="0">
                <a:solidFill>
                  <a:srgbClr val="404040"/>
                </a:solidFill>
              </a:rPr>
              <a:t>.</a:t>
            </a:r>
          </a:p>
          <a:p>
            <a:pPr rtl="0"/>
            <a:endParaRPr lang="en-US" b="0" i="0" u="none" strike="noStrike" kern="1200" baseline="0" dirty="0">
              <a:solidFill>
                <a:srgbClr val="404040"/>
              </a:solidFill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en-US" b="1" i="0" u="sng" strike="noStrike" kern="1200" baseline="0" dirty="0">
                <a:solidFill>
                  <a:srgbClr val="404040"/>
                </a:solidFill>
              </a:rPr>
              <a:t>Always check what is legal, and what laws apply.</a:t>
            </a:r>
            <a:endParaRPr lang="en-US" b="0" i="0" u="sng" strike="noStrike" kern="1200" baseline="0" dirty="0">
              <a:solidFill>
                <a:srgbClr val="404040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2D34793-B96B-21A5-10F4-8987C3084988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5</a:t>
            </a:fld>
            <a:endParaRPr lang="pt-PT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DCE780C-9EA3-E784-24F5-6D969468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627" y="2525187"/>
            <a:ext cx="3055551" cy="305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Laws</a:t>
            </a:r>
          </a:p>
          <a:p>
            <a:pPr lvl="1"/>
            <a:r>
              <a:rPr lang="pt-PT" dirty="0"/>
              <a:t>Diário República Eletrónico (</a:t>
            </a:r>
            <a:r>
              <a:rPr lang="pt-PT" dirty="0">
                <a:hlinkClick r:id="rId2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ANACOM (</a:t>
            </a:r>
            <a:r>
              <a:rPr lang="pt-PT" dirty="0">
                <a:hlinkClick r:id="rId3"/>
              </a:rPr>
              <a:t>link</a:t>
            </a:r>
            <a:r>
              <a:rPr lang="pt-PT" dirty="0"/>
              <a:t>)</a:t>
            </a:r>
          </a:p>
          <a:p>
            <a:r>
              <a:rPr lang="en-US" dirty="0"/>
              <a:t>Organizations</a:t>
            </a:r>
          </a:p>
          <a:p>
            <a:pPr lvl="1"/>
            <a:r>
              <a:rPr lang="pt-PT" dirty="0"/>
              <a:t>CNCS – Centro Nacional de Cibersegurança (</a:t>
            </a:r>
            <a:r>
              <a:rPr lang="pt-PT" dirty="0">
                <a:hlinkClick r:id="rId4"/>
              </a:rPr>
              <a:t>link</a:t>
            </a:r>
            <a:r>
              <a:rPr lang="pt-PT" dirty="0"/>
              <a:t>)</a:t>
            </a:r>
          </a:p>
          <a:p>
            <a:pPr lvl="2"/>
            <a:r>
              <a:rPr lang="pt-PT" sz="1600" dirty="0"/>
              <a:t>Incident Notification (</a:t>
            </a:r>
            <a:r>
              <a:rPr lang="pt-PT" sz="1600" dirty="0">
                <a:hlinkClick r:id="rId5"/>
              </a:rPr>
              <a:t>link</a:t>
            </a:r>
            <a:r>
              <a:rPr lang="pt-PT" sz="1600" dirty="0"/>
              <a:t>)</a:t>
            </a:r>
          </a:p>
          <a:p>
            <a:pPr lvl="2"/>
            <a:r>
              <a:rPr lang="pt-PT" sz="1600" dirty="0"/>
              <a:t>CERT.PT (</a:t>
            </a:r>
            <a:r>
              <a:rPr lang="pt-PT" sz="1600" dirty="0">
                <a:hlinkClick r:id="rId6"/>
              </a:rPr>
              <a:t>link</a:t>
            </a:r>
            <a:r>
              <a:rPr lang="pt-PT" sz="1600" dirty="0"/>
              <a:t>)</a:t>
            </a:r>
          </a:p>
          <a:p>
            <a:pPr lvl="1"/>
            <a:r>
              <a:rPr lang="pt-PT" dirty="0"/>
              <a:t>Unidade Nacional de Combate ao Cibercrime e à Criminalidade Tecnológica (UNC3T) (</a:t>
            </a:r>
            <a:r>
              <a:rPr lang="pt-PT" dirty="0">
                <a:hlinkClick r:id="rId7"/>
              </a:rPr>
              <a:t>link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Ministério Público (</a:t>
            </a:r>
            <a:r>
              <a:rPr lang="pt-PT" dirty="0">
                <a:hlinkClick r:id="rId8"/>
              </a:rPr>
              <a:t>link</a:t>
            </a:r>
            <a:r>
              <a:rPr lang="pt-PT" dirty="0"/>
              <a:t>)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C9CA992-AF2D-00DC-9636-9EB5A1D49E67}"/>
              </a:ext>
            </a:extLst>
          </p:cNvPr>
          <p:cNvSpPr txBox="1">
            <a:spLocks/>
          </p:cNvSpPr>
          <p:nvPr/>
        </p:nvSpPr>
        <p:spPr>
          <a:xfrm>
            <a:off x="697876" y="6310276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A66215-EA79-476C-9133-848521ABED31}" type="slidenum">
              <a:rPr lang="pt-PT" smtClean="0"/>
              <a:pPr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272393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 and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</a:t>
            </a:r>
            <a:br>
              <a:rPr lang="en-US" dirty="0"/>
            </a:br>
            <a:r>
              <a:rPr lang="en-US" dirty="0"/>
              <a:t>	Vulnerability vs incident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09229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en-US" dirty="0"/>
                        <a:t>Vulnerability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en-US" sz="1400" b="1" dirty="0"/>
                        <a:t>confidentiality, integrity, or availability</a:t>
                      </a:r>
                      <a:r>
                        <a:rPr lang="en-US" sz="140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42805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/>
                        <a:t>Vulnerability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Incident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Open door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000" kern="0" dirty="0">
                <a:solidFill>
                  <a:srgbClr val="000000"/>
                </a:solidFill>
              </a:rPr>
              <a:t>Unauthorized access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8074</TotalTime>
  <Words>984</Words>
  <Application>Microsoft Office PowerPoint</Application>
  <PresentationFormat>Widescreen</PresentationFormat>
  <Paragraphs>177</Paragraphs>
  <Slides>28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Bosch Office Sans</vt:lpstr>
      <vt:lpstr>Calibri</vt:lpstr>
      <vt:lpstr>Calibri Light</vt:lpstr>
      <vt:lpstr>Trebuchet MS</vt:lpstr>
      <vt:lpstr>Wingdings 3</vt:lpstr>
      <vt:lpstr>Facet</vt:lpstr>
      <vt:lpstr>Deutschland Bier, Wurst und Schwachstellen</vt:lpstr>
      <vt:lpstr>$whoami</vt:lpstr>
      <vt:lpstr>Disclaimer &amp; Laws</vt:lpstr>
      <vt:lpstr>Disclaimer  Boring but necessary</vt:lpstr>
      <vt:lpstr>Disclaimer  Avoid illegal activities</vt:lpstr>
      <vt:lpstr>Laws  Portuguese Law and Organizations</vt:lpstr>
      <vt:lpstr>Agenda</vt:lpstr>
      <vt:lpstr>Vulnerability</vt:lpstr>
      <vt:lpstr>Vulnerability  Vulnerability vs incident</vt:lpstr>
      <vt:lpstr>Vulnerability  Statistics by Year</vt:lpstr>
      <vt:lpstr>Vulnerability  Statistics by Severity</vt:lpstr>
      <vt:lpstr>Vulnerability  Examples from Shodan.io</vt:lpstr>
      <vt:lpstr>Common Attack Vectors</vt:lpstr>
      <vt:lpstr>Common Attack Vectors  Credentials</vt:lpstr>
      <vt:lpstr>Common Attack Vectors  Misconfiguration</vt:lpstr>
      <vt:lpstr>Common Attack Vectors  Software Vulnerabilities</vt:lpstr>
      <vt:lpstr>Common Attack Vectors  Malware - Ransomware</vt:lpstr>
      <vt:lpstr>Common Attack Vectors  Malware - Ransomware</vt:lpstr>
      <vt:lpstr>Portuguese landscape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Portugal  Shodan.io - Search Engine for Internet Of Things</vt:lpstr>
      <vt:lpstr>Germany  Shodan.io - Search Engine for Internet Of Things</vt:lpstr>
      <vt:lpstr>THANK YOU  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Vieira Pedro (XC/EVI XC/EQS)</cp:lastModifiedBy>
  <cp:revision>644</cp:revision>
  <cp:lastPrinted>1976-04-22T21:37:46Z</cp:lastPrinted>
  <dcterms:created xsi:type="dcterms:W3CDTF">1976-04-22T11:00:59Z</dcterms:created>
  <dcterms:modified xsi:type="dcterms:W3CDTF">2024-06-19T15:19:59Z</dcterms:modified>
</cp:coreProperties>
</file>